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 Medium Bold" charset="1" panose="02000000000000000000"/>
      <p:regular r:id="rId15"/>
    </p:embeddedFont>
    <p:embeddedFont>
      <p:font typeface="Poppins Medium" charset="1" panose="02000000000000000000"/>
      <p:regular r:id="rId16"/>
    </p:embeddedFont>
    <p:embeddedFont>
      <p:font typeface="Poppins Light" charset="1" panose="02000000000000000000"/>
      <p:regular r:id="rId17"/>
    </p:embeddedFont>
    <p:embeddedFont>
      <p:font typeface="Poppins Light Bold" charset="1" panose="02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gif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.png>
</file>

<file path=ppt/media/image20.png>
</file>

<file path=ppt/media/image21.gif>
</file>

<file path=ppt/media/image3.png>
</file>

<file path=ppt/media/image4.gif>
</file>

<file path=ppt/media/image5.png>
</file>

<file path=ppt/media/image6.gif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1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12005738" y="2260462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6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6" y="0"/>
                </a:lnTo>
                <a:lnTo>
                  <a:pt x="7641616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67749"/>
            <a:ext cx="11283445" cy="4373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13"/>
              </a:lnSpc>
            </a:pPr>
            <a:r>
              <a:rPr lang="en-US" sz="10376" b="true">
                <a:solidFill>
                  <a:srgbClr val="10B5B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Virtual</a:t>
            </a:r>
            <a:r>
              <a:rPr lang="en-US" sz="10376" b="true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Painter using </a:t>
            </a:r>
            <a:r>
              <a:rPr lang="en-US" sz="10376" b="true">
                <a:solidFill>
                  <a:srgbClr val="47DD96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OpenCV</a:t>
            </a:r>
            <a:r>
              <a:rPr lang="en-US" sz="10376" b="true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 and Mediapipe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8120896" y="-948225"/>
            <a:ext cx="3586584" cy="2976864"/>
          </a:xfrm>
          <a:custGeom>
            <a:avLst/>
            <a:gdLst/>
            <a:ahLst/>
            <a:cxnLst/>
            <a:rect r="r" b="b" t="t" l="l"/>
            <a:pathLst>
              <a:path h="2976864" w="3586584">
                <a:moveTo>
                  <a:pt x="0" y="0"/>
                </a:moveTo>
                <a:lnTo>
                  <a:pt x="3586583" y="0"/>
                </a:lnTo>
                <a:lnTo>
                  <a:pt x="3586583" y="2976865"/>
                </a:lnTo>
                <a:lnTo>
                  <a:pt x="0" y="29768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256139" y="7065489"/>
            <a:ext cx="2785426" cy="2951445"/>
          </a:xfrm>
          <a:custGeom>
            <a:avLst/>
            <a:gdLst/>
            <a:ahLst/>
            <a:cxnLst/>
            <a:rect r="r" b="b" t="t" l="l"/>
            <a:pathLst>
              <a:path h="2951445" w="2785426">
                <a:moveTo>
                  <a:pt x="0" y="0"/>
                </a:moveTo>
                <a:lnTo>
                  <a:pt x="2785426" y="0"/>
                </a:lnTo>
                <a:lnTo>
                  <a:pt x="2785426" y="2951445"/>
                </a:lnTo>
                <a:lnTo>
                  <a:pt x="0" y="29514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3190505" y="7065489"/>
            <a:ext cx="587152" cy="62463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740615" y="9031287"/>
            <a:ext cx="8552111" cy="49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Gesture-</a:t>
            </a:r>
            <a:r>
              <a:rPr lang="en-US" sz="3500">
                <a:solidFill>
                  <a:srgbClr val="10B5B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based </a:t>
            </a:r>
            <a:r>
              <a:rPr lang="en-US" sz="35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Drawing </a:t>
            </a:r>
            <a:r>
              <a:rPr lang="en-US" sz="3500">
                <a:solidFill>
                  <a:srgbClr val="0F5075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Application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3130" y="1328132"/>
            <a:ext cx="1901285" cy="6700564"/>
          </a:xfrm>
          <a:custGeom>
            <a:avLst/>
            <a:gdLst/>
            <a:ahLst/>
            <a:cxnLst/>
            <a:rect r="r" b="b" t="t" l="l"/>
            <a:pathLst>
              <a:path h="6700564" w="1901285">
                <a:moveTo>
                  <a:pt x="0" y="0"/>
                </a:moveTo>
                <a:lnTo>
                  <a:pt x="1901285" y="0"/>
                </a:lnTo>
                <a:lnTo>
                  <a:pt x="1901285" y="6700564"/>
                </a:lnTo>
                <a:lnTo>
                  <a:pt x="0" y="67005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489722" y="2795275"/>
          <a:ext cx="8060706" cy="5838081"/>
        </p:xfrm>
        <a:graphic>
          <a:graphicData uri="http://schemas.openxmlformats.org/drawingml/2006/table">
            <a:tbl>
              <a:tblPr/>
              <a:tblGrid>
                <a:gridCol w="8060706"/>
              </a:tblGrid>
              <a:tr h="1904932"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The Virtual Painter is an application that allows users to draw in the air using hand gestures.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83066"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Uses OpenCV and Mediapipe for hand tracking.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50083">
                <a:tc>
                  <a:txBody>
                    <a:bodyPr anchor="t" rtlCol="false"/>
                    <a:lstStyle/>
                    <a:p>
                      <a:pPr algn="l" marL="539746" indent="-269873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Detects finger movements to simulate a brush for digital drawing.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10B5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6575955"/>
            <a:ext cx="4756994" cy="41148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80967" y="3306814"/>
            <a:ext cx="7352895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true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98813">
            <a:off x="14979914" y="418316"/>
            <a:ext cx="2768387" cy="2854007"/>
          </a:xfrm>
          <a:custGeom>
            <a:avLst/>
            <a:gdLst/>
            <a:ahLst/>
            <a:cxnLst/>
            <a:rect r="r" b="b" t="t" l="l"/>
            <a:pathLst>
              <a:path h="2854007" w="2768387">
                <a:moveTo>
                  <a:pt x="0" y="0"/>
                </a:moveTo>
                <a:lnTo>
                  <a:pt x="2768387" y="0"/>
                </a:lnTo>
                <a:lnTo>
                  <a:pt x="2768387" y="2854007"/>
                </a:lnTo>
                <a:lnTo>
                  <a:pt x="0" y="2854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247872" y="1028700"/>
            <a:ext cx="4159154" cy="8229600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202302" t="0" r="-54899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10B5B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283834" y="3329546"/>
            <a:ext cx="10080273" cy="5928754"/>
            <a:chOff x="0" y="0"/>
            <a:chExt cx="13440364" cy="790500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13440364" cy="1638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720"/>
                </a:lnSpc>
              </a:pPr>
              <a:r>
                <a:rPr lang="en-US" sz="8100" b="true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Technologies Used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250330"/>
              <a:ext cx="13440364" cy="5654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BFEDE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OpenCV</a:t>
              </a: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– Image processing and real-time video capture.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BFEDE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Mediapipe</a:t>
              </a: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– Hand tracking and landmark detection.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DD75F9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NumPy</a:t>
              </a:r>
              <a:r>
                <a:rPr lang="en-US" sz="3000">
                  <a:solidFill>
                    <a:srgbClr val="DD75F9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</a:t>
              </a: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– Array operations and image handling.</a:t>
              </a:r>
            </a:p>
            <a:p>
              <a:pPr algn="l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DD75F9"/>
                  </a:solidFill>
                  <a:latin typeface="Poppins Light Bold"/>
                  <a:ea typeface="Poppins Light Bold"/>
                  <a:cs typeface="Poppins Light Bold"/>
                  <a:sym typeface="Poppins Light Bold"/>
                </a:rPr>
                <a:t>Python</a:t>
              </a: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– Programming language used for implementation.</a:t>
              </a:r>
            </a:p>
            <a:p>
              <a:pPr algn="l">
                <a:lnSpc>
                  <a:spcPts val="420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560860" y="8673735"/>
            <a:ext cx="1413807" cy="1613265"/>
          </a:xfrm>
          <a:custGeom>
            <a:avLst/>
            <a:gdLst/>
            <a:ahLst/>
            <a:cxnLst/>
            <a:rect r="r" b="b" t="t" l="l"/>
            <a:pathLst>
              <a:path h="1613265" w="1413807">
                <a:moveTo>
                  <a:pt x="0" y="0"/>
                </a:moveTo>
                <a:lnTo>
                  <a:pt x="1413806" y="0"/>
                </a:lnTo>
                <a:lnTo>
                  <a:pt x="1413806" y="1613265"/>
                </a:lnTo>
                <a:lnTo>
                  <a:pt x="0" y="16132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5119313" y="6994060"/>
            <a:ext cx="4024687" cy="4528480"/>
          </a:xfrm>
          <a:custGeom>
            <a:avLst/>
            <a:gdLst/>
            <a:ahLst/>
            <a:cxnLst/>
            <a:rect r="r" b="b" t="t" l="l"/>
            <a:pathLst>
              <a:path h="4528480" w="4024687">
                <a:moveTo>
                  <a:pt x="4024687" y="0"/>
                </a:moveTo>
                <a:lnTo>
                  <a:pt x="0" y="0"/>
                </a:lnTo>
                <a:lnTo>
                  <a:pt x="0" y="4528480"/>
                </a:lnTo>
                <a:lnTo>
                  <a:pt x="4024687" y="4528480"/>
                </a:lnTo>
                <a:lnTo>
                  <a:pt x="402468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1522155"/>
            <a:ext cx="5887373" cy="6158110"/>
            <a:chOff x="0" y="0"/>
            <a:chExt cx="7849830" cy="821081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7849830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Features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007411"/>
              <a:ext cx="7849830" cy="52034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Tracks index finger movement for drawing.</a:t>
              </a:r>
            </a:p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Color selection using on-screen buttons.</a:t>
              </a:r>
            </a:p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Clear screen functionality.</a:t>
              </a:r>
            </a:p>
            <a:p>
              <a:pPr algn="l" marL="690877" indent="-345439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Uses deque to store and manage strokes.</a:t>
              </a:r>
            </a:p>
          </p:txBody>
        </p:sp>
        <p:sp>
          <p:nvSpPr>
            <p:cNvPr name="AutoShape 6" id="6"/>
            <p:cNvSpPr/>
            <p:nvPr/>
          </p:nvSpPr>
          <p:spPr>
            <a:xfrm>
              <a:off x="0" y="2241893"/>
              <a:ext cx="7849830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9663244" y="1522155"/>
            <a:ext cx="8176617" cy="8339335"/>
            <a:chOff x="0" y="0"/>
            <a:chExt cx="10902157" cy="1111911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0902157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Working Mechanism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417111"/>
              <a:ext cx="10902157" cy="67020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Captures real-time video feed.</a:t>
              </a:r>
            </a:p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Uses Mediapipe to detect hand landmarks.</a:t>
              </a:r>
            </a:p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Tracks index finger movement for drawing.</a:t>
              </a:r>
            </a:p>
            <a:p>
              <a:pPr algn="l" marL="690876" indent="-345438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Allows color selection via button interaction.</a:t>
              </a:r>
            </a:p>
            <a:p>
              <a:pPr algn="l" marL="690877" indent="-345439" lvl="1">
                <a:lnSpc>
                  <a:spcPts val="4479"/>
                </a:lnSpc>
                <a:buFont typeface="Arial"/>
                <a:buChar char="•"/>
              </a:pPr>
              <a:r>
                <a:rPr lang="en-US" sz="31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Stops drawing when the index finger and thumb are close together.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0" y="3651593"/>
              <a:ext cx="10902157" cy="0"/>
            </a:xfrm>
            <a:prstGeom prst="line">
              <a:avLst/>
            </a:prstGeom>
            <a:ln cap="rnd" w="25400">
              <a:solidFill>
                <a:srgbClr val="10B5BF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1499915">
            <a:off x="14157242" y="30585"/>
            <a:ext cx="4959110" cy="42648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375885" y="5349699"/>
          <a:ext cx="15536230" cy="4610100"/>
        </p:xfrm>
        <a:graphic>
          <a:graphicData uri="http://schemas.openxmlformats.org/drawingml/2006/table">
            <a:tbl>
              <a:tblPr/>
              <a:tblGrid>
                <a:gridCol w="2274486"/>
                <a:gridCol w="1026627"/>
                <a:gridCol w="2293583"/>
                <a:gridCol w="1026627"/>
                <a:gridCol w="2293583"/>
                <a:gridCol w="1026627"/>
                <a:gridCol w="2293583"/>
                <a:gridCol w="992261"/>
                <a:gridCol w="2308853"/>
              </a:tblGrid>
              <a:tr h="990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1.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2.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3.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4.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FFFF"/>
                          </a:solidFill>
                          <a:latin typeface="Poppins Medium"/>
                          <a:ea typeface="Poppins Medium"/>
                          <a:cs typeface="Poppins Medium"/>
                          <a:sym typeface="Poppins Medium"/>
                        </a:rPr>
                        <a:t>5.</a:t>
                      </a: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53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0B5BF"/>
                    </a:solidFill>
                  </a:tcPr>
                </a:tc>
              </a:tr>
              <a:tr h="27241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Capture video from the webcam.</a:t>
                      </a: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Detect hands using Mediapipe</a:t>
                      </a:r>
                      <a:endParaRPr lang="en-US" sz="1100"/>
                    </a:p>
                    <a:p>
                      <a:pPr algn="l">
                        <a:lnSpc>
                          <a:spcPts val="3639"/>
                        </a:lnSpc>
                      </a:pP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Identify index finger and thumb positions.</a:t>
                      </a:r>
                      <a:endParaRPr lang="en-US" sz="1100"/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Check if the finger is near color buttons.</a:t>
                      </a:r>
                      <a:endParaRPr lang="en-US" sz="1100"/>
                    </a:p>
                    <a:p>
                      <a:pPr algn="l">
                        <a:lnSpc>
                          <a:spcPts val="3639"/>
                        </a:lnSpc>
                      </a:pP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endParaRPr lang="en-US" sz="1100"/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FFFFFF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Display real-time output.</a:t>
                      </a:r>
                      <a:endParaRPr lang="en-US" sz="1100"/>
                    </a:p>
                    <a:p>
                      <a:pPr algn="l">
                        <a:lnSpc>
                          <a:spcPts val="3639"/>
                        </a:lnSpc>
                      </a:pPr>
                    </a:p>
                  </a:txBody>
                  <a:tcPr marL="142875" marR="142875" marT="142875" marB="142875" anchor="t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10625067" y="1530250"/>
            <a:ext cx="1351555" cy="2764544"/>
          </a:xfrm>
          <a:custGeom>
            <a:avLst/>
            <a:gdLst/>
            <a:ahLst/>
            <a:cxnLst/>
            <a:rect r="r" b="b" t="t" l="l"/>
            <a:pathLst>
              <a:path h="2764544" w="1351555">
                <a:moveTo>
                  <a:pt x="0" y="0"/>
                </a:moveTo>
                <a:lnTo>
                  <a:pt x="1351554" y="0"/>
                </a:lnTo>
                <a:lnTo>
                  <a:pt x="1351554" y="2764544"/>
                </a:lnTo>
                <a:lnTo>
                  <a:pt x="0" y="2764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972800" y="440055"/>
            <a:ext cx="7315200" cy="2472467"/>
          </a:xfrm>
          <a:custGeom>
            <a:avLst/>
            <a:gdLst/>
            <a:ahLst/>
            <a:cxnLst/>
            <a:rect r="r" b="b" t="t" l="l"/>
            <a:pathLst>
              <a:path h="2472467" w="7315200">
                <a:moveTo>
                  <a:pt x="0" y="0"/>
                </a:moveTo>
                <a:lnTo>
                  <a:pt x="7315200" y="0"/>
                </a:lnTo>
                <a:lnTo>
                  <a:pt x="7315200" y="2472467"/>
                </a:lnTo>
                <a:lnTo>
                  <a:pt x="0" y="24724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5885" y="1666763"/>
            <a:ext cx="6929829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 b="true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Code Flow</a:t>
            </a:r>
          </a:p>
          <a:p>
            <a:pPr algn="l">
              <a:lnSpc>
                <a:spcPts val="90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81672" y="700919"/>
            <a:ext cx="7279858" cy="888516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589360" y="7192733"/>
            <a:ext cx="8810204" cy="3094267"/>
          </a:xfrm>
          <a:custGeom>
            <a:avLst/>
            <a:gdLst/>
            <a:ahLst/>
            <a:cxnLst/>
            <a:rect r="r" b="b" t="t" l="l"/>
            <a:pathLst>
              <a:path h="3094267" w="8810204">
                <a:moveTo>
                  <a:pt x="0" y="0"/>
                </a:moveTo>
                <a:lnTo>
                  <a:pt x="8810204" y="0"/>
                </a:lnTo>
                <a:lnTo>
                  <a:pt x="8810204" y="3094267"/>
                </a:lnTo>
                <a:lnTo>
                  <a:pt x="0" y="30942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299" b="-9084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50855" y="1964837"/>
            <a:ext cx="7487214" cy="5227896"/>
            <a:chOff x="0" y="0"/>
            <a:chExt cx="9982951" cy="697052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113664"/>
              <a:ext cx="9982951" cy="21209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10B5B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Include screenshots of the application in action.</a:t>
              </a:r>
            </a:p>
            <a:p>
              <a:pPr algn="l">
                <a:lnSpc>
                  <a:spcPts val="420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0"/>
              <a:ext cx="9982951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Demonstration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4871852"/>
              <a:ext cx="9982951" cy="2098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Highlight different color selections and drawing examples.</a:t>
              </a:r>
            </a:p>
            <a:p>
              <a:pPr algn="l">
                <a:lnSpc>
                  <a:spcPts val="420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86499" y="3144056"/>
            <a:ext cx="13767269" cy="5389821"/>
            <a:chOff x="0" y="0"/>
            <a:chExt cx="18356359" cy="718642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329564"/>
              <a:ext cx="18356359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10B5B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================================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8356359" cy="163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600"/>
                </a:lnSpc>
              </a:pPr>
              <a:r>
                <a:rPr lang="en-US" b="true" sz="8000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 Future Enhancements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665352"/>
              <a:ext cx="18356359" cy="3521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Dynamic brush thickness based on hand gestures.</a:t>
              </a:r>
            </a:p>
            <a:p>
              <a:pPr algn="ctr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Eraser mode for better user experience.</a:t>
              </a:r>
            </a:p>
            <a:p>
              <a:pPr algn="ctr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Save drawings as images.</a:t>
              </a:r>
            </a:p>
            <a:p>
              <a:pPr algn="ctr"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Advanced gesture controls (three-finger swipe to clear, etc.).</a:t>
              </a:r>
            </a:p>
            <a:p>
              <a:pPr algn="ctr">
                <a:lnSpc>
                  <a:spcPts val="42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4111619" y="4759621"/>
            <a:ext cx="6871876" cy="5527379"/>
          </a:xfrm>
          <a:custGeom>
            <a:avLst/>
            <a:gdLst/>
            <a:ahLst/>
            <a:cxnLst/>
            <a:rect r="r" b="b" t="t" l="l"/>
            <a:pathLst>
              <a:path h="5527379" w="6871876">
                <a:moveTo>
                  <a:pt x="0" y="0"/>
                </a:moveTo>
                <a:lnTo>
                  <a:pt x="6871876" y="0"/>
                </a:lnTo>
                <a:lnTo>
                  <a:pt x="6871876" y="5527379"/>
                </a:lnTo>
                <a:lnTo>
                  <a:pt x="0" y="55273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318732"/>
            <a:ext cx="10993332" cy="5649536"/>
            <a:chOff x="0" y="0"/>
            <a:chExt cx="14657777" cy="7532715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113664"/>
              <a:ext cx="14657777" cy="698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3500">
                  <a:solidFill>
                    <a:srgbClr val="10B5BF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===============================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4657777" cy="1409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400"/>
                </a:lnSpc>
              </a:pPr>
              <a:r>
                <a:rPr lang="en-US" sz="7000" b="true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Conclusion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68502"/>
              <a:ext cx="14657777" cy="40642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The Virtual Painter demonstrates real-time hand tracking and drawing using AI.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It provides an interactive and intuitive way to create digital art using hand gestures.</a:t>
              </a:r>
            </a:p>
            <a:p>
              <a:pPr algn="l" marL="626107" indent="-313054" lvl="1">
                <a:lnSpc>
                  <a:spcPts val="4059"/>
                </a:lnSpc>
                <a:buFont typeface="Arial"/>
                <a:buChar char="•"/>
              </a:pPr>
              <a:r>
                <a:rPr lang="en-US" sz="2899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Future improvements can enhance usability and make it more versatile.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true" flipV="true" rot="0">
            <a:off x="12865622" y="1028700"/>
            <a:ext cx="7641615" cy="5845836"/>
          </a:xfrm>
          <a:custGeom>
            <a:avLst/>
            <a:gdLst/>
            <a:ahLst/>
            <a:cxnLst/>
            <a:rect r="r" b="b" t="t" l="l"/>
            <a:pathLst>
              <a:path h="5845836" w="7641615">
                <a:moveTo>
                  <a:pt x="7641615" y="5845836"/>
                </a:moveTo>
                <a:lnTo>
                  <a:pt x="0" y="5845836"/>
                </a:lnTo>
                <a:lnTo>
                  <a:pt x="0" y="0"/>
                </a:lnTo>
                <a:lnTo>
                  <a:pt x="7641615" y="0"/>
                </a:lnTo>
                <a:lnTo>
                  <a:pt x="7641615" y="5845836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581385" y="3951618"/>
            <a:ext cx="1343326" cy="4734190"/>
          </a:xfrm>
          <a:custGeom>
            <a:avLst/>
            <a:gdLst/>
            <a:ahLst/>
            <a:cxnLst/>
            <a:rect r="r" b="b" t="t" l="l"/>
            <a:pathLst>
              <a:path h="4734190" w="1343326">
                <a:moveTo>
                  <a:pt x="0" y="0"/>
                </a:moveTo>
                <a:lnTo>
                  <a:pt x="1343326" y="0"/>
                </a:lnTo>
                <a:lnTo>
                  <a:pt x="1343326" y="4734190"/>
                </a:lnTo>
                <a:lnTo>
                  <a:pt x="0" y="4734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3500" y="4920320"/>
            <a:ext cx="5172523" cy="3956980"/>
          </a:xfrm>
          <a:custGeom>
            <a:avLst/>
            <a:gdLst/>
            <a:ahLst/>
            <a:cxnLst/>
            <a:rect r="r" b="b" t="t" l="l"/>
            <a:pathLst>
              <a:path h="3956980" w="5172523">
                <a:moveTo>
                  <a:pt x="0" y="0"/>
                </a:moveTo>
                <a:lnTo>
                  <a:pt x="5172523" y="0"/>
                </a:lnTo>
                <a:lnTo>
                  <a:pt x="5172523" y="3956980"/>
                </a:lnTo>
                <a:lnTo>
                  <a:pt x="0" y="3956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79821">
            <a:off x="15520716" y="1619948"/>
            <a:ext cx="3477167" cy="2886049"/>
          </a:xfrm>
          <a:custGeom>
            <a:avLst/>
            <a:gdLst/>
            <a:ahLst/>
            <a:cxnLst/>
            <a:rect r="r" b="b" t="t" l="l"/>
            <a:pathLst>
              <a:path h="2886049" w="3477167">
                <a:moveTo>
                  <a:pt x="0" y="0"/>
                </a:moveTo>
                <a:lnTo>
                  <a:pt x="3477168" y="0"/>
                </a:lnTo>
                <a:lnTo>
                  <a:pt x="3477168" y="2886049"/>
                </a:lnTo>
                <a:lnTo>
                  <a:pt x="0" y="2886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904946" y="4733839"/>
            <a:ext cx="8478109" cy="555316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320933" y="2377886"/>
            <a:ext cx="11646135" cy="366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true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Thank </a:t>
            </a:r>
          </a:p>
          <a:p>
            <a:pPr algn="ctr">
              <a:lnSpc>
                <a:spcPts val="14400"/>
              </a:lnSpc>
            </a:pPr>
            <a:r>
              <a:rPr lang="en-US" b="true" sz="12000">
                <a:solidFill>
                  <a:srgbClr val="FFFFFF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DAGfpCQjzL4</dc:identifier>
  <dcterms:modified xsi:type="dcterms:W3CDTF">2011-08-01T06:04:30Z</dcterms:modified>
  <cp:revision>1</cp:revision>
  <dc:title>Blue 3D Elements 5G Technology Presentation</dc:title>
</cp:coreProperties>
</file>

<file path=docProps/thumbnail.jpeg>
</file>